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7" r:id="rId4"/>
    <p:sldId id="267" r:id="rId5"/>
    <p:sldId id="259" r:id="rId6"/>
    <p:sldId id="261" r:id="rId7"/>
    <p:sldId id="265" r:id="rId8"/>
    <p:sldId id="266" r:id="rId9"/>
    <p:sldId id="263" r:id="rId10"/>
    <p:sldId id="280" r:id="rId11"/>
    <p:sldId id="262" r:id="rId12"/>
    <p:sldId id="264" r:id="rId13"/>
    <p:sldId id="268" r:id="rId14"/>
    <p:sldId id="270" r:id="rId15"/>
    <p:sldId id="269" r:id="rId16"/>
    <p:sldId id="273" r:id="rId17"/>
    <p:sldId id="274" r:id="rId18"/>
    <p:sldId id="275" r:id="rId19"/>
    <p:sldId id="276" r:id="rId20"/>
    <p:sldId id="277" r:id="rId21"/>
    <p:sldId id="281" r:id="rId22"/>
    <p:sldId id="278" r:id="rId23"/>
    <p:sldId id="27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79"/>
  </p:normalViewPr>
  <p:slideViewPr>
    <p:cSldViewPr snapToGrid="0">
      <p:cViewPr varScale="1">
        <p:scale>
          <a:sx n="63" d="100"/>
          <a:sy n="63" d="100"/>
        </p:scale>
        <p:origin x="1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683070-3350-4542-A242-754C56BACB8A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0503191-2A73-49A0-A171-22DDC4B467A2}">
      <dgm:prSet/>
      <dgm:spPr/>
      <dgm:t>
        <a:bodyPr/>
        <a:lstStyle/>
        <a:p>
          <a:r>
            <a:rPr lang="en-US"/>
            <a:t>1. YOLO v1 performs bad on small objects</a:t>
          </a:r>
        </a:p>
      </dgm:t>
    </dgm:pt>
    <dgm:pt modelId="{36FF6008-9F19-4876-B7CB-A623AA7DD4C5}" type="parTrans" cxnId="{80807FEC-6498-4D54-8A21-EE1A1A08E7A2}">
      <dgm:prSet/>
      <dgm:spPr/>
      <dgm:t>
        <a:bodyPr/>
        <a:lstStyle/>
        <a:p>
          <a:endParaRPr lang="en-US"/>
        </a:p>
      </dgm:t>
    </dgm:pt>
    <dgm:pt modelId="{9D503CFD-F878-413E-83FF-92DEC56D6F5A}" type="sibTrans" cxnId="{80807FEC-6498-4D54-8A21-EE1A1A08E7A2}">
      <dgm:prSet/>
      <dgm:spPr/>
      <dgm:t>
        <a:bodyPr/>
        <a:lstStyle/>
        <a:p>
          <a:endParaRPr lang="en-US"/>
        </a:p>
      </dgm:t>
    </dgm:pt>
    <dgm:pt modelId="{9A19E3C9-F0E6-4EB4-83EA-0260523DD149}">
      <dgm:prSet/>
      <dgm:spPr/>
      <dgm:t>
        <a:bodyPr/>
        <a:lstStyle/>
        <a:p>
          <a:r>
            <a:rPr lang="en-US" b="1"/>
            <a:t>Solution</a:t>
          </a:r>
          <a:r>
            <a:rPr lang="en-US"/>
            <a:t>: use yolo v1 to detect face which is a larger object compared with face mask and use another classifier to do the classification.</a:t>
          </a:r>
        </a:p>
      </dgm:t>
    </dgm:pt>
    <dgm:pt modelId="{D217C22E-B1DD-4554-ABEB-D56CBDFCDB77}" type="parTrans" cxnId="{CE6FB482-D765-47A4-9BAB-37A28CACFE4C}">
      <dgm:prSet/>
      <dgm:spPr/>
      <dgm:t>
        <a:bodyPr/>
        <a:lstStyle/>
        <a:p>
          <a:endParaRPr lang="en-US"/>
        </a:p>
      </dgm:t>
    </dgm:pt>
    <dgm:pt modelId="{8F97C109-DD3D-4595-8A3B-DB8E83846CDF}" type="sibTrans" cxnId="{CE6FB482-D765-47A4-9BAB-37A28CACFE4C}">
      <dgm:prSet/>
      <dgm:spPr/>
      <dgm:t>
        <a:bodyPr/>
        <a:lstStyle/>
        <a:p>
          <a:endParaRPr lang="en-US"/>
        </a:p>
      </dgm:t>
    </dgm:pt>
    <dgm:pt modelId="{54DABB3B-345A-46BD-8D45-0B9BC70AF4C1}">
      <dgm:prSet/>
      <dgm:spPr/>
      <dgm:t>
        <a:bodyPr/>
        <a:lstStyle/>
        <a:p>
          <a:r>
            <a:rPr lang="en-US" dirty="0"/>
            <a:t>2. the confidence score of unrelated bounding box is larger than the confidence score of target bounding box.</a:t>
          </a:r>
        </a:p>
      </dgm:t>
    </dgm:pt>
    <dgm:pt modelId="{375E5D43-46D7-4C19-9637-E7286552E4C1}" type="parTrans" cxnId="{CE5E4299-2AF8-47F1-82F6-A0B13A5C2204}">
      <dgm:prSet/>
      <dgm:spPr/>
      <dgm:t>
        <a:bodyPr/>
        <a:lstStyle/>
        <a:p>
          <a:endParaRPr lang="en-US"/>
        </a:p>
      </dgm:t>
    </dgm:pt>
    <dgm:pt modelId="{664EF0C6-8365-44BD-B84F-098C9282A61B}" type="sibTrans" cxnId="{CE5E4299-2AF8-47F1-82F6-A0B13A5C2204}">
      <dgm:prSet/>
      <dgm:spPr/>
      <dgm:t>
        <a:bodyPr/>
        <a:lstStyle/>
        <a:p>
          <a:endParaRPr lang="en-US"/>
        </a:p>
      </dgm:t>
    </dgm:pt>
    <dgm:pt modelId="{6CB39FED-DBBA-473D-ABB9-CCCF40700C2B}">
      <dgm:prSet/>
      <dgm:spPr/>
      <dgm:t>
        <a:bodyPr/>
        <a:lstStyle/>
        <a:p>
          <a:r>
            <a:rPr lang="en-US" b="1"/>
            <a:t>Solution</a:t>
          </a:r>
          <a:r>
            <a:rPr lang="en-US"/>
            <a:t>: modified the object loss and no object loss in the loss funciton.</a:t>
          </a:r>
        </a:p>
      </dgm:t>
    </dgm:pt>
    <dgm:pt modelId="{EF55E8D4-AD6B-4802-AD17-B7244C4B7EC4}" type="parTrans" cxnId="{6CAA81DD-8C6C-4411-BA63-177111676DCA}">
      <dgm:prSet/>
      <dgm:spPr/>
      <dgm:t>
        <a:bodyPr/>
        <a:lstStyle/>
        <a:p>
          <a:endParaRPr lang="en-US"/>
        </a:p>
      </dgm:t>
    </dgm:pt>
    <dgm:pt modelId="{D71EA002-2B2C-47DD-B063-68A51208CABE}" type="sibTrans" cxnId="{6CAA81DD-8C6C-4411-BA63-177111676DCA}">
      <dgm:prSet/>
      <dgm:spPr/>
      <dgm:t>
        <a:bodyPr/>
        <a:lstStyle/>
        <a:p>
          <a:endParaRPr lang="en-US"/>
        </a:p>
      </dgm:t>
    </dgm:pt>
    <dgm:pt modelId="{FD4C65B2-C9FD-4A1A-9DC7-3E1DA3319363}">
      <dgm:prSet/>
      <dgm:spPr/>
      <dgm:t>
        <a:bodyPr/>
        <a:lstStyle/>
        <a:p>
          <a:r>
            <a:rPr lang="en-US" dirty="0"/>
            <a:t>for true bounding box: confidence score -&gt; 100 instead of 1</a:t>
          </a:r>
        </a:p>
      </dgm:t>
    </dgm:pt>
    <dgm:pt modelId="{A43A8577-5DB0-4D88-93B8-9105D64FDC84}" type="parTrans" cxnId="{E66F6A62-22D7-440A-8F98-E5C9FE998379}">
      <dgm:prSet/>
      <dgm:spPr/>
      <dgm:t>
        <a:bodyPr/>
        <a:lstStyle/>
        <a:p>
          <a:endParaRPr lang="en-US"/>
        </a:p>
      </dgm:t>
    </dgm:pt>
    <dgm:pt modelId="{856F49AE-6FD6-4512-9B43-47DA4522B065}" type="sibTrans" cxnId="{E66F6A62-22D7-440A-8F98-E5C9FE998379}">
      <dgm:prSet/>
      <dgm:spPr/>
      <dgm:t>
        <a:bodyPr/>
        <a:lstStyle/>
        <a:p>
          <a:endParaRPr lang="en-US"/>
        </a:p>
      </dgm:t>
    </dgm:pt>
    <dgm:pt modelId="{6561D96B-0617-48A9-A837-B5ED5ECC218B}">
      <dgm:prSet/>
      <dgm:spPr/>
      <dgm:t>
        <a:bodyPr/>
        <a:lstStyle/>
        <a:p>
          <a:r>
            <a:rPr lang="en-US"/>
            <a:t>for unrelated bounding box: confidnece score -&gt; 0</a:t>
          </a:r>
        </a:p>
      </dgm:t>
    </dgm:pt>
    <dgm:pt modelId="{8F6CA840-A0E3-4F9D-AD32-DEBC6A075611}" type="parTrans" cxnId="{A5046ADB-DFE0-425D-8EB0-8A8046B61E4F}">
      <dgm:prSet/>
      <dgm:spPr/>
      <dgm:t>
        <a:bodyPr/>
        <a:lstStyle/>
        <a:p>
          <a:endParaRPr lang="en-US"/>
        </a:p>
      </dgm:t>
    </dgm:pt>
    <dgm:pt modelId="{68C3C984-5FE3-4596-8CC7-698524C85D93}" type="sibTrans" cxnId="{A5046ADB-DFE0-425D-8EB0-8A8046B61E4F}">
      <dgm:prSet/>
      <dgm:spPr/>
      <dgm:t>
        <a:bodyPr/>
        <a:lstStyle/>
        <a:p>
          <a:endParaRPr lang="en-US"/>
        </a:p>
      </dgm:t>
    </dgm:pt>
    <dgm:pt modelId="{197884DF-50B6-4D7B-BAA1-D2F5F2B33877}">
      <dgm:prSet/>
      <dgm:spPr/>
      <dgm:t>
        <a:bodyPr/>
        <a:lstStyle/>
        <a:p>
          <a:r>
            <a:rPr lang="en-US" dirty="0"/>
            <a:t>the range of confidence is modified from 0- 1 to 0 - 100</a:t>
          </a:r>
        </a:p>
      </dgm:t>
    </dgm:pt>
    <dgm:pt modelId="{D1F78CCD-A187-4717-B6BC-1B0D4F16CE75}" type="parTrans" cxnId="{C89B6FA3-8D81-4248-851B-F6A45F3FE95B}">
      <dgm:prSet/>
      <dgm:spPr/>
      <dgm:t>
        <a:bodyPr/>
        <a:lstStyle/>
        <a:p>
          <a:endParaRPr lang="en-US"/>
        </a:p>
      </dgm:t>
    </dgm:pt>
    <dgm:pt modelId="{0E6B788A-F29E-4675-B991-8327C047BC53}" type="sibTrans" cxnId="{C89B6FA3-8D81-4248-851B-F6A45F3FE95B}">
      <dgm:prSet/>
      <dgm:spPr/>
      <dgm:t>
        <a:bodyPr/>
        <a:lstStyle/>
        <a:p>
          <a:endParaRPr lang="en-US"/>
        </a:p>
      </dgm:t>
    </dgm:pt>
    <dgm:pt modelId="{8AEBB7EB-52EF-3C4D-8480-1C38A8646D84}" type="pres">
      <dgm:prSet presAssocID="{18683070-3350-4542-A242-754C56BACB8A}" presName="Name0" presStyleCnt="0">
        <dgm:presLayoutVars>
          <dgm:dir/>
          <dgm:animLvl val="lvl"/>
          <dgm:resizeHandles val="exact"/>
        </dgm:presLayoutVars>
      </dgm:prSet>
      <dgm:spPr/>
    </dgm:pt>
    <dgm:pt modelId="{9B95B053-C4C0-7B4D-9B05-F8D73F1A7EA9}" type="pres">
      <dgm:prSet presAssocID="{70503191-2A73-49A0-A171-22DDC4B467A2}" presName="composite" presStyleCnt="0"/>
      <dgm:spPr/>
    </dgm:pt>
    <dgm:pt modelId="{6ECFBAF8-2CAD-734C-B33D-144AC4C411A1}" type="pres">
      <dgm:prSet presAssocID="{70503191-2A73-49A0-A171-22DDC4B467A2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13DB453A-FC9A-DB43-88BC-5C2E725A6D36}" type="pres">
      <dgm:prSet presAssocID="{70503191-2A73-49A0-A171-22DDC4B467A2}" presName="desTx" presStyleLbl="alignAccFollowNode1" presStyleIdx="0" presStyleCnt="2">
        <dgm:presLayoutVars>
          <dgm:bulletEnabled val="1"/>
        </dgm:presLayoutVars>
      </dgm:prSet>
      <dgm:spPr/>
    </dgm:pt>
    <dgm:pt modelId="{E02495BC-47E3-6A43-B43C-96CCE00A9DCC}" type="pres">
      <dgm:prSet presAssocID="{9D503CFD-F878-413E-83FF-92DEC56D6F5A}" presName="space" presStyleCnt="0"/>
      <dgm:spPr/>
    </dgm:pt>
    <dgm:pt modelId="{AFDFCDB9-8C3F-2641-936C-89CABA3C0B40}" type="pres">
      <dgm:prSet presAssocID="{54DABB3B-345A-46BD-8D45-0B9BC70AF4C1}" presName="composite" presStyleCnt="0"/>
      <dgm:spPr/>
    </dgm:pt>
    <dgm:pt modelId="{548E5329-5B9D-0144-9518-59F201C62268}" type="pres">
      <dgm:prSet presAssocID="{54DABB3B-345A-46BD-8D45-0B9BC70AF4C1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8F38E66A-D295-5F4B-A347-2CCB8F9D52FC}" type="pres">
      <dgm:prSet presAssocID="{54DABB3B-345A-46BD-8D45-0B9BC70AF4C1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6A5050A-3EF7-B940-AE31-695FBACC1FA1}" type="presOf" srcId="{6561D96B-0617-48A9-A837-B5ED5ECC218B}" destId="{8F38E66A-D295-5F4B-A347-2CCB8F9D52FC}" srcOrd="0" destOrd="2" presId="urn:microsoft.com/office/officeart/2005/8/layout/hList1"/>
    <dgm:cxn modelId="{1B23AB3A-A400-A145-9F33-2E91C207F589}" type="presOf" srcId="{197884DF-50B6-4D7B-BAA1-D2F5F2B33877}" destId="{8F38E66A-D295-5F4B-A347-2CCB8F9D52FC}" srcOrd="0" destOrd="3" presId="urn:microsoft.com/office/officeart/2005/8/layout/hList1"/>
    <dgm:cxn modelId="{E66F6A62-22D7-440A-8F98-E5C9FE998379}" srcId="{6CB39FED-DBBA-473D-ABB9-CCCF40700C2B}" destId="{FD4C65B2-C9FD-4A1A-9DC7-3E1DA3319363}" srcOrd="0" destOrd="0" parTransId="{A43A8577-5DB0-4D88-93B8-9105D64FDC84}" sibTransId="{856F49AE-6FD6-4512-9B43-47DA4522B065}"/>
    <dgm:cxn modelId="{0D81BA58-6BE6-0740-83AC-460DAC2C16E1}" type="presOf" srcId="{6CB39FED-DBBA-473D-ABB9-CCCF40700C2B}" destId="{8F38E66A-D295-5F4B-A347-2CCB8F9D52FC}" srcOrd="0" destOrd="0" presId="urn:microsoft.com/office/officeart/2005/8/layout/hList1"/>
    <dgm:cxn modelId="{80C09459-2007-1543-8BB2-49C0D5EA0DA1}" type="presOf" srcId="{9A19E3C9-F0E6-4EB4-83EA-0260523DD149}" destId="{13DB453A-FC9A-DB43-88BC-5C2E725A6D36}" srcOrd="0" destOrd="0" presId="urn:microsoft.com/office/officeart/2005/8/layout/hList1"/>
    <dgm:cxn modelId="{BA55257B-DB5B-BF42-8B19-659E72801172}" type="presOf" srcId="{70503191-2A73-49A0-A171-22DDC4B467A2}" destId="{6ECFBAF8-2CAD-734C-B33D-144AC4C411A1}" srcOrd="0" destOrd="0" presId="urn:microsoft.com/office/officeart/2005/8/layout/hList1"/>
    <dgm:cxn modelId="{CE6FB482-D765-47A4-9BAB-37A28CACFE4C}" srcId="{70503191-2A73-49A0-A171-22DDC4B467A2}" destId="{9A19E3C9-F0E6-4EB4-83EA-0260523DD149}" srcOrd="0" destOrd="0" parTransId="{D217C22E-B1DD-4554-ABEB-D56CBDFCDB77}" sibTransId="{8F97C109-DD3D-4595-8A3B-DB8E83846CDF}"/>
    <dgm:cxn modelId="{1280D593-D60C-DD46-80D5-448D1EA4E035}" type="presOf" srcId="{18683070-3350-4542-A242-754C56BACB8A}" destId="{8AEBB7EB-52EF-3C4D-8480-1C38A8646D84}" srcOrd="0" destOrd="0" presId="urn:microsoft.com/office/officeart/2005/8/layout/hList1"/>
    <dgm:cxn modelId="{CE5E4299-2AF8-47F1-82F6-A0B13A5C2204}" srcId="{18683070-3350-4542-A242-754C56BACB8A}" destId="{54DABB3B-345A-46BD-8D45-0B9BC70AF4C1}" srcOrd="1" destOrd="0" parTransId="{375E5D43-46D7-4C19-9637-E7286552E4C1}" sibTransId="{664EF0C6-8365-44BD-B84F-098C9282A61B}"/>
    <dgm:cxn modelId="{C89B6FA3-8D81-4248-851B-F6A45F3FE95B}" srcId="{6CB39FED-DBBA-473D-ABB9-CCCF40700C2B}" destId="{197884DF-50B6-4D7B-BAA1-D2F5F2B33877}" srcOrd="2" destOrd="0" parTransId="{D1F78CCD-A187-4717-B6BC-1B0D4F16CE75}" sibTransId="{0E6B788A-F29E-4675-B991-8327C047BC53}"/>
    <dgm:cxn modelId="{E952B2AF-C55B-674A-B17D-26C6BB9C04CB}" type="presOf" srcId="{FD4C65B2-C9FD-4A1A-9DC7-3E1DA3319363}" destId="{8F38E66A-D295-5F4B-A347-2CCB8F9D52FC}" srcOrd="0" destOrd="1" presId="urn:microsoft.com/office/officeart/2005/8/layout/hList1"/>
    <dgm:cxn modelId="{DCC337D3-15CD-A24F-82A3-B8923D7ADB78}" type="presOf" srcId="{54DABB3B-345A-46BD-8D45-0B9BC70AF4C1}" destId="{548E5329-5B9D-0144-9518-59F201C62268}" srcOrd="0" destOrd="0" presId="urn:microsoft.com/office/officeart/2005/8/layout/hList1"/>
    <dgm:cxn modelId="{A5046ADB-DFE0-425D-8EB0-8A8046B61E4F}" srcId="{6CB39FED-DBBA-473D-ABB9-CCCF40700C2B}" destId="{6561D96B-0617-48A9-A837-B5ED5ECC218B}" srcOrd="1" destOrd="0" parTransId="{8F6CA840-A0E3-4F9D-AD32-DEBC6A075611}" sibTransId="{68C3C984-5FE3-4596-8CC7-698524C85D93}"/>
    <dgm:cxn modelId="{6CAA81DD-8C6C-4411-BA63-177111676DCA}" srcId="{54DABB3B-345A-46BD-8D45-0B9BC70AF4C1}" destId="{6CB39FED-DBBA-473D-ABB9-CCCF40700C2B}" srcOrd="0" destOrd="0" parTransId="{EF55E8D4-AD6B-4802-AD17-B7244C4B7EC4}" sibTransId="{D71EA002-2B2C-47DD-B063-68A51208CABE}"/>
    <dgm:cxn modelId="{80807FEC-6498-4D54-8A21-EE1A1A08E7A2}" srcId="{18683070-3350-4542-A242-754C56BACB8A}" destId="{70503191-2A73-49A0-A171-22DDC4B467A2}" srcOrd="0" destOrd="0" parTransId="{36FF6008-9F19-4876-B7CB-A623AA7DD4C5}" sibTransId="{9D503CFD-F878-413E-83FF-92DEC56D6F5A}"/>
    <dgm:cxn modelId="{BDEEE90B-6F50-9441-A46A-FBDFCDB45582}" type="presParOf" srcId="{8AEBB7EB-52EF-3C4D-8480-1C38A8646D84}" destId="{9B95B053-C4C0-7B4D-9B05-F8D73F1A7EA9}" srcOrd="0" destOrd="0" presId="urn:microsoft.com/office/officeart/2005/8/layout/hList1"/>
    <dgm:cxn modelId="{DD730F31-A93F-C24C-89A8-2A2F8017B2B4}" type="presParOf" srcId="{9B95B053-C4C0-7B4D-9B05-F8D73F1A7EA9}" destId="{6ECFBAF8-2CAD-734C-B33D-144AC4C411A1}" srcOrd="0" destOrd="0" presId="urn:microsoft.com/office/officeart/2005/8/layout/hList1"/>
    <dgm:cxn modelId="{3EB8CB61-3230-4543-B60A-BBD2FB8ABE78}" type="presParOf" srcId="{9B95B053-C4C0-7B4D-9B05-F8D73F1A7EA9}" destId="{13DB453A-FC9A-DB43-88BC-5C2E725A6D36}" srcOrd="1" destOrd="0" presId="urn:microsoft.com/office/officeart/2005/8/layout/hList1"/>
    <dgm:cxn modelId="{0E5D85D0-F136-664A-B068-FCBA2A1334AD}" type="presParOf" srcId="{8AEBB7EB-52EF-3C4D-8480-1C38A8646D84}" destId="{E02495BC-47E3-6A43-B43C-96CCE00A9DCC}" srcOrd="1" destOrd="0" presId="urn:microsoft.com/office/officeart/2005/8/layout/hList1"/>
    <dgm:cxn modelId="{54EB73D7-5A24-7544-8111-66912EDE0DBF}" type="presParOf" srcId="{8AEBB7EB-52EF-3C4D-8480-1C38A8646D84}" destId="{AFDFCDB9-8C3F-2641-936C-89CABA3C0B40}" srcOrd="2" destOrd="0" presId="urn:microsoft.com/office/officeart/2005/8/layout/hList1"/>
    <dgm:cxn modelId="{38F9D65A-3C8F-4545-B158-09A3277669DC}" type="presParOf" srcId="{AFDFCDB9-8C3F-2641-936C-89CABA3C0B40}" destId="{548E5329-5B9D-0144-9518-59F201C62268}" srcOrd="0" destOrd="0" presId="urn:microsoft.com/office/officeart/2005/8/layout/hList1"/>
    <dgm:cxn modelId="{BCC4D086-7B55-B04F-86BB-77AE002C8886}" type="presParOf" srcId="{AFDFCDB9-8C3F-2641-936C-89CABA3C0B40}" destId="{8F38E66A-D295-5F4B-A347-2CCB8F9D52F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FD06D4-AA89-4E0A-BFC9-E88349C05FF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5FEE9C8-5C62-478A-95F2-4820DEB7A0F7}">
      <dgm:prSet/>
      <dgm:spPr/>
      <dgm:t>
        <a:bodyPr/>
        <a:lstStyle/>
        <a:p>
          <a:r>
            <a:rPr lang="en-US"/>
            <a:t>Very similar to YOLO V4</a:t>
          </a:r>
        </a:p>
      </dgm:t>
    </dgm:pt>
    <dgm:pt modelId="{7EEDE11A-B42A-448B-AF7E-E7CF888D714A}" type="parTrans" cxnId="{23E48817-107D-4924-90ED-8443FCF6AD6A}">
      <dgm:prSet/>
      <dgm:spPr/>
      <dgm:t>
        <a:bodyPr/>
        <a:lstStyle/>
        <a:p>
          <a:endParaRPr lang="en-US"/>
        </a:p>
      </dgm:t>
    </dgm:pt>
    <dgm:pt modelId="{E68F78DC-A491-4D3A-9F12-634628B19FD0}" type="sibTrans" cxnId="{23E48817-107D-4924-90ED-8443FCF6AD6A}">
      <dgm:prSet/>
      <dgm:spPr/>
      <dgm:t>
        <a:bodyPr/>
        <a:lstStyle/>
        <a:p>
          <a:endParaRPr lang="en-US"/>
        </a:p>
      </dgm:t>
    </dgm:pt>
    <dgm:pt modelId="{62A44265-850D-4462-B241-BCC8FF8D6C03}">
      <dgm:prSet/>
      <dgm:spPr/>
      <dgm:t>
        <a:bodyPr/>
        <a:lstStyle/>
        <a:p>
          <a:r>
            <a:rPr lang="en-US" dirty="0"/>
            <a:t>Use the </a:t>
          </a:r>
          <a:r>
            <a:rPr lang="en-US" dirty="0" err="1"/>
            <a:t>Pytorch</a:t>
          </a:r>
          <a:r>
            <a:rPr lang="en-US" dirty="0"/>
            <a:t> framework instead of the Darknet which is very user-friendly and can easily be trained on our own data sets. </a:t>
          </a:r>
        </a:p>
      </dgm:t>
    </dgm:pt>
    <dgm:pt modelId="{46DD3741-6478-4F32-BC93-BDD7DC56E852}" type="parTrans" cxnId="{09D2C25B-D19A-443F-A64D-2CE4251B70EE}">
      <dgm:prSet/>
      <dgm:spPr/>
      <dgm:t>
        <a:bodyPr/>
        <a:lstStyle/>
        <a:p>
          <a:endParaRPr lang="en-US"/>
        </a:p>
      </dgm:t>
    </dgm:pt>
    <dgm:pt modelId="{BD02E825-30E4-4654-8025-88D426C4D9C5}" type="sibTrans" cxnId="{09D2C25B-D19A-443F-A64D-2CE4251B70EE}">
      <dgm:prSet/>
      <dgm:spPr/>
      <dgm:t>
        <a:bodyPr/>
        <a:lstStyle/>
        <a:p>
          <a:endParaRPr lang="en-US"/>
        </a:p>
      </dgm:t>
    </dgm:pt>
    <dgm:pt modelId="{4059E5A6-5EA9-45D6-8CEA-187A20C55F96}">
      <dgm:prSet/>
      <dgm:spPr/>
      <dgm:t>
        <a:bodyPr/>
        <a:lstStyle/>
        <a:p>
          <a:r>
            <a:rPr lang="en-US" dirty="0"/>
            <a:t>Require significant less time for training than YOLO v4</a:t>
          </a:r>
        </a:p>
      </dgm:t>
    </dgm:pt>
    <dgm:pt modelId="{E850B5E8-1C40-43F1-835B-507CBCD7AC2E}" type="parTrans" cxnId="{6800AC5E-45FA-4176-92DE-346C597AE20E}">
      <dgm:prSet/>
      <dgm:spPr/>
      <dgm:t>
        <a:bodyPr/>
        <a:lstStyle/>
        <a:p>
          <a:endParaRPr lang="en-US"/>
        </a:p>
      </dgm:t>
    </dgm:pt>
    <dgm:pt modelId="{4FB83107-3EFA-414B-98E6-BFDA63D102F6}" type="sibTrans" cxnId="{6800AC5E-45FA-4176-92DE-346C597AE20E}">
      <dgm:prSet/>
      <dgm:spPr/>
      <dgm:t>
        <a:bodyPr/>
        <a:lstStyle/>
        <a:p>
          <a:endParaRPr lang="en-US"/>
        </a:p>
      </dgm:t>
    </dgm:pt>
    <dgm:pt modelId="{D6548958-0DB1-40C2-834F-A1DBDCF120FD}">
      <dgm:prSet/>
      <dgm:spPr/>
      <dgm:t>
        <a:bodyPr/>
        <a:lstStyle/>
        <a:p>
          <a:r>
            <a:rPr lang="en-US" dirty="0"/>
            <a:t>Process 140 images in one second. (140 FPS)</a:t>
          </a:r>
        </a:p>
      </dgm:t>
    </dgm:pt>
    <dgm:pt modelId="{6E58BACA-492E-4B51-AC0C-B0309A1E34CB}" type="parTrans" cxnId="{29155841-92AC-4CE6-9AB0-E130B0823EA9}">
      <dgm:prSet/>
      <dgm:spPr/>
      <dgm:t>
        <a:bodyPr/>
        <a:lstStyle/>
        <a:p>
          <a:endParaRPr lang="en-US"/>
        </a:p>
      </dgm:t>
    </dgm:pt>
    <dgm:pt modelId="{5082EF48-C000-4CCE-8E1C-331390BA1B90}" type="sibTrans" cxnId="{29155841-92AC-4CE6-9AB0-E130B0823EA9}">
      <dgm:prSet/>
      <dgm:spPr/>
      <dgm:t>
        <a:bodyPr/>
        <a:lstStyle/>
        <a:p>
          <a:endParaRPr lang="en-US"/>
        </a:p>
      </dgm:t>
    </dgm:pt>
    <dgm:pt modelId="{FAACFC19-21BB-9F4E-8486-D16BFE83735A}" type="pres">
      <dgm:prSet presAssocID="{3CFD06D4-AA89-4E0A-BFC9-E88349C05FF7}" presName="linear" presStyleCnt="0">
        <dgm:presLayoutVars>
          <dgm:animLvl val="lvl"/>
          <dgm:resizeHandles val="exact"/>
        </dgm:presLayoutVars>
      </dgm:prSet>
      <dgm:spPr/>
    </dgm:pt>
    <dgm:pt modelId="{889D3E02-8610-994E-B910-8493D4FA00A9}" type="pres">
      <dgm:prSet presAssocID="{75FEE9C8-5C62-478A-95F2-4820DEB7A0F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540E1A9-DAD2-3348-A5DE-133DDBBE3A7F}" type="pres">
      <dgm:prSet presAssocID="{E68F78DC-A491-4D3A-9F12-634628B19FD0}" presName="spacer" presStyleCnt="0"/>
      <dgm:spPr/>
    </dgm:pt>
    <dgm:pt modelId="{13A6C53A-3ED2-4F4C-A0F6-6CF3BFA479B0}" type="pres">
      <dgm:prSet presAssocID="{62A44265-850D-4462-B241-BCC8FF8D6C0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567CA2E-6760-7340-9993-4EF719E561B9}" type="pres">
      <dgm:prSet presAssocID="{BD02E825-30E4-4654-8025-88D426C4D9C5}" presName="spacer" presStyleCnt="0"/>
      <dgm:spPr/>
    </dgm:pt>
    <dgm:pt modelId="{812EEB48-A2F8-EF4C-815B-E750672A544F}" type="pres">
      <dgm:prSet presAssocID="{4059E5A6-5EA9-45D6-8CEA-187A20C55F96}" presName="parentText" presStyleLbl="node1" presStyleIdx="2" presStyleCnt="4" custLinFactNeighborX="283" custLinFactNeighborY="43029">
        <dgm:presLayoutVars>
          <dgm:chMax val="0"/>
          <dgm:bulletEnabled val="1"/>
        </dgm:presLayoutVars>
      </dgm:prSet>
      <dgm:spPr/>
    </dgm:pt>
    <dgm:pt modelId="{04D7DB09-0581-DC45-9517-A95A16FA1305}" type="pres">
      <dgm:prSet presAssocID="{4FB83107-3EFA-414B-98E6-BFDA63D102F6}" presName="spacer" presStyleCnt="0"/>
      <dgm:spPr/>
    </dgm:pt>
    <dgm:pt modelId="{20C6AF9C-4E34-7748-AB4A-7CCE7973790E}" type="pres">
      <dgm:prSet presAssocID="{D6548958-0DB1-40C2-834F-A1DBDCF120F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3E48817-107D-4924-90ED-8443FCF6AD6A}" srcId="{3CFD06D4-AA89-4E0A-BFC9-E88349C05FF7}" destId="{75FEE9C8-5C62-478A-95F2-4820DEB7A0F7}" srcOrd="0" destOrd="0" parTransId="{7EEDE11A-B42A-448B-AF7E-E7CF888D714A}" sibTransId="{E68F78DC-A491-4D3A-9F12-634628B19FD0}"/>
    <dgm:cxn modelId="{09D2C25B-D19A-443F-A64D-2CE4251B70EE}" srcId="{3CFD06D4-AA89-4E0A-BFC9-E88349C05FF7}" destId="{62A44265-850D-4462-B241-BCC8FF8D6C03}" srcOrd="1" destOrd="0" parTransId="{46DD3741-6478-4F32-BC93-BDD7DC56E852}" sibTransId="{BD02E825-30E4-4654-8025-88D426C4D9C5}"/>
    <dgm:cxn modelId="{6800AC5E-45FA-4176-92DE-346C597AE20E}" srcId="{3CFD06D4-AA89-4E0A-BFC9-E88349C05FF7}" destId="{4059E5A6-5EA9-45D6-8CEA-187A20C55F96}" srcOrd="2" destOrd="0" parTransId="{E850B5E8-1C40-43F1-835B-507CBCD7AC2E}" sibTransId="{4FB83107-3EFA-414B-98E6-BFDA63D102F6}"/>
    <dgm:cxn modelId="{29155841-92AC-4CE6-9AB0-E130B0823EA9}" srcId="{3CFD06D4-AA89-4E0A-BFC9-E88349C05FF7}" destId="{D6548958-0DB1-40C2-834F-A1DBDCF120FD}" srcOrd="3" destOrd="0" parTransId="{6E58BACA-492E-4B51-AC0C-B0309A1E34CB}" sibTransId="{5082EF48-C000-4CCE-8E1C-331390BA1B90}"/>
    <dgm:cxn modelId="{923D7E82-54CB-2544-9470-179D1715B47A}" type="presOf" srcId="{4059E5A6-5EA9-45D6-8CEA-187A20C55F96}" destId="{812EEB48-A2F8-EF4C-815B-E750672A544F}" srcOrd="0" destOrd="0" presId="urn:microsoft.com/office/officeart/2005/8/layout/vList2"/>
    <dgm:cxn modelId="{367C2C95-4EAA-EF48-933D-C61B1BF1F928}" type="presOf" srcId="{62A44265-850D-4462-B241-BCC8FF8D6C03}" destId="{13A6C53A-3ED2-4F4C-A0F6-6CF3BFA479B0}" srcOrd="0" destOrd="0" presId="urn:microsoft.com/office/officeart/2005/8/layout/vList2"/>
    <dgm:cxn modelId="{A030AD98-CFF0-8642-853D-F75085D5EFC0}" type="presOf" srcId="{3CFD06D4-AA89-4E0A-BFC9-E88349C05FF7}" destId="{FAACFC19-21BB-9F4E-8486-D16BFE83735A}" srcOrd="0" destOrd="0" presId="urn:microsoft.com/office/officeart/2005/8/layout/vList2"/>
    <dgm:cxn modelId="{D7DB1BAE-43CA-7A44-A5CA-28CCF36BEE0A}" type="presOf" srcId="{75FEE9C8-5C62-478A-95F2-4820DEB7A0F7}" destId="{889D3E02-8610-994E-B910-8493D4FA00A9}" srcOrd="0" destOrd="0" presId="urn:microsoft.com/office/officeart/2005/8/layout/vList2"/>
    <dgm:cxn modelId="{407D79F6-FC99-1E46-A4B6-98903135BBAA}" type="presOf" srcId="{D6548958-0DB1-40C2-834F-A1DBDCF120FD}" destId="{20C6AF9C-4E34-7748-AB4A-7CCE7973790E}" srcOrd="0" destOrd="0" presId="urn:microsoft.com/office/officeart/2005/8/layout/vList2"/>
    <dgm:cxn modelId="{7586A8A9-AC39-C949-8DAE-676CC5778A26}" type="presParOf" srcId="{FAACFC19-21BB-9F4E-8486-D16BFE83735A}" destId="{889D3E02-8610-994E-B910-8493D4FA00A9}" srcOrd="0" destOrd="0" presId="urn:microsoft.com/office/officeart/2005/8/layout/vList2"/>
    <dgm:cxn modelId="{475BCCB2-CA9A-F843-8D87-10687960AC7D}" type="presParOf" srcId="{FAACFC19-21BB-9F4E-8486-D16BFE83735A}" destId="{D540E1A9-DAD2-3348-A5DE-133DDBBE3A7F}" srcOrd="1" destOrd="0" presId="urn:microsoft.com/office/officeart/2005/8/layout/vList2"/>
    <dgm:cxn modelId="{106133B2-C5AF-F646-8DE0-B3BD23F9F4CE}" type="presParOf" srcId="{FAACFC19-21BB-9F4E-8486-D16BFE83735A}" destId="{13A6C53A-3ED2-4F4C-A0F6-6CF3BFA479B0}" srcOrd="2" destOrd="0" presId="urn:microsoft.com/office/officeart/2005/8/layout/vList2"/>
    <dgm:cxn modelId="{3B594C97-0D1A-DC4F-9072-D99A1234C031}" type="presParOf" srcId="{FAACFC19-21BB-9F4E-8486-D16BFE83735A}" destId="{5567CA2E-6760-7340-9993-4EF719E561B9}" srcOrd="3" destOrd="0" presId="urn:microsoft.com/office/officeart/2005/8/layout/vList2"/>
    <dgm:cxn modelId="{947D2B7C-86A7-1D44-94C0-3CDB0974B58F}" type="presParOf" srcId="{FAACFC19-21BB-9F4E-8486-D16BFE83735A}" destId="{812EEB48-A2F8-EF4C-815B-E750672A544F}" srcOrd="4" destOrd="0" presId="urn:microsoft.com/office/officeart/2005/8/layout/vList2"/>
    <dgm:cxn modelId="{D4B4C25F-DAEE-5D40-A5A3-74156033CF8E}" type="presParOf" srcId="{FAACFC19-21BB-9F4E-8486-D16BFE83735A}" destId="{04D7DB09-0581-DC45-9517-A95A16FA1305}" srcOrd="5" destOrd="0" presId="urn:microsoft.com/office/officeart/2005/8/layout/vList2"/>
    <dgm:cxn modelId="{E35906E4-80F3-164E-8692-0B1268D1CAB8}" type="presParOf" srcId="{FAACFC19-21BB-9F4E-8486-D16BFE83735A}" destId="{20C6AF9C-4E34-7748-AB4A-7CCE7973790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CFBAF8-2CAD-734C-B33D-144AC4C411A1}">
      <dsp:nvSpPr>
        <dsp:cNvPr id="0" name=""/>
        <dsp:cNvSpPr/>
      </dsp:nvSpPr>
      <dsp:spPr>
        <a:xfrm>
          <a:off x="45" y="378960"/>
          <a:ext cx="4371969" cy="99902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1. YOLO v1 performs bad on small objects</a:t>
          </a:r>
        </a:p>
      </dsp:txBody>
      <dsp:txXfrm>
        <a:off x="45" y="378960"/>
        <a:ext cx="4371969" cy="999020"/>
      </dsp:txXfrm>
    </dsp:sp>
    <dsp:sp modelId="{13DB453A-FC9A-DB43-88BC-5C2E725A6D36}">
      <dsp:nvSpPr>
        <dsp:cNvPr id="0" name=""/>
        <dsp:cNvSpPr/>
      </dsp:nvSpPr>
      <dsp:spPr>
        <a:xfrm>
          <a:off x="45" y="1377980"/>
          <a:ext cx="4371969" cy="263725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/>
            <a:t>Solution</a:t>
          </a:r>
          <a:r>
            <a:rPr lang="en-US" sz="1800" kern="1200"/>
            <a:t>: use yolo v1 to detect face which is a larger object compared with face mask and use another classifier to do the classification.</a:t>
          </a:r>
        </a:p>
      </dsp:txBody>
      <dsp:txXfrm>
        <a:off x="45" y="1377980"/>
        <a:ext cx="4371969" cy="2637258"/>
      </dsp:txXfrm>
    </dsp:sp>
    <dsp:sp modelId="{548E5329-5B9D-0144-9518-59F201C62268}">
      <dsp:nvSpPr>
        <dsp:cNvPr id="0" name=""/>
        <dsp:cNvSpPr/>
      </dsp:nvSpPr>
      <dsp:spPr>
        <a:xfrm>
          <a:off x="4984091" y="378960"/>
          <a:ext cx="4371969" cy="99902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2. the confidence score of unrelated bounding box is larger than the confidence score of target bounding box.</a:t>
          </a:r>
        </a:p>
      </dsp:txBody>
      <dsp:txXfrm>
        <a:off x="4984091" y="378960"/>
        <a:ext cx="4371969" cy="999020"/>
      </dsp:txXfrm>
    </dsp:sp>
    <dsp:sp modelId="{8F38E66A-D295-5F4B-A347-2CCB8F9D52FC}">
      <dsp:nvSpPr>
        <dsp:cNvPr id="0" name=""/>
        <dsp:cNvSpPr/>
      </dsp:nvSpPr>
      <dsp:spPr>
        <a:xfrm>
          <a:off x="4984091" y="1377980"/>
          <a:ext cx="4371969" cy="2637258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/>
            <a:t>Solution</a:t>
          </a:r>
          <a:r>
            <a:rPr lang="en-US" sz="1800" kern="1200"/>
            <a:t>: modified the object loss and no object loss in the loss funciton.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for true bounding box: confidence score -&gt; 100 instead of 1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for unrelated bounding box: confidnece score -&gt; 0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range of confidence is modified from 0- 1 to 0 - 100</a:t>
          </a:r>
        </a:p>
      </dsp:txBody>
      <dsp:txXfrm>
        <a:off x="4984091" y="1377980"/>
        <a:ext cx="4371969" cy="26372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D3E02-8610-994E-B910-8493D4FA00A9}">
      <dsp:nvSpPr>
        <dsp:cNvPr id="0" name=""/>
        <dsp:cNvSpPr/>
      </dsp:nvSpPr>
      <dsp:spPr>
        <a:xfrm>
          <a:off x="0" y="104808"/>
          <a:ext cx="6263640" cy="127840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Very similar to YOLO V4</a:t>
          </a:r>
        </a:p>
      </dsp:txBody>
      <dsp:txXfrm>
        <a:off x="62407" y="167215"/>
        <a:ext cx="6138826" cy="1153593"/>
      </dsp:txXfrm>
    </dsp:sp>
    <dsp:sp modelId="{13A6C53A-3ED2-4F4C-A0F6-6CF3BFA479B0}">
      <dsp:nvSpPr>
        <dsp:cNvPr id="0" name=""/>
        <dsp:cNvSpPr/>
      </dsp:nvSpPr>
      <dsp:spPr>
        <a:xfrm>
          <a:off x="0" y="1443696"/>
          <a:ext cx="6263640" cy="1278407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Use the </a:t>
          </a:r>
          <a:r>
            <a:rPr lang="en-US" sz="2100" kern="1200" dirty="0" err="1"/>
            <a:t>Pytorch</a:t>
          </a:r>
          <a:r>
            <a:rPr lang="en-US" sz="2100" kern="1200" dirty="0"/>
            <a:t> framework instead of the Darknet which is very user-friendly and can easily be trained on our own data sets. </a:t>
          </a:r>
        </a:p>
      </dsp:txBody>
      <dsp:txXfrm>
        <a:off x="62407" y="1506103"/>
        <a:ext cx="6138826" cy="1153593"/>
      </dsp:txXfrm>
    </dsp:sp>
    <dsp:sp modelId="{812EEB48-A2F8-EF4C-815B-E750672A544F}">
      <dsp:nvSpPr>
        <dsp:cNvPr id="0" name=""/>
        <dsp:cNvSpPr/>
      </dsp:nvSpPr>
      <dsp:spPr>
        <a:xfrm>
          <a:off x="0" y="2808607"/>
          <a:ext cx="6263640" cy="1278407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Require significant less time for training than YOLO v4</a:t>
          </a:r>
        </a:p>
      </dsp:txBody>
      <dsp:txXfrm>
        <a:off x="62407" y="2871014"/>
        <a:ext cx="6138826" cy="1153593"/>
      </dsp:txXfrm>
    </dsp:sp>
    <dsp:sp modelId="{20C6AF9C-4E34-7748-AB4A-7CCE7973790E}">
      <dsp:nvSpPr>
        <dsp:cNvPr id="0" name=""/>
        <dsp:cNvSpPr/>
      </dsp:nvSpPr>
      <dsp:spPr>
        <a:xfrm>
          <a:off x="0" y="4121471"/>
          <a:ext cx="6263640" cy="127840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Process 140 images in one second. (140 FPS)</a:t>
          </a:r>
        </a:p>
      </dsp:txBody>
      <dsp:txXfrm>
        <a:off x="62407" y="4183878"/>
        <a:ext cx="6138826" cy="11535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B25E6-181B-4C46-96C4-4A8DAADBD7E3}" type="datetimeFigureOut">
              <a:rPr lang="en-CN" smtClean="0"/>
              <a:t>12/13/2021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1EA17-6511-B849-9E5E-182A3E2525D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08665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81EA17-6511-B849-9E5E-182A3E2525D3}" type="slidenum">
              <a:rPr lang="en-CN" smtClean="0"/>
              <a:t>23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44306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84C84-2AC6-4A51-8792-BFAA67B0E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12CABCE-2714-492E-9FFF-082EB36254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CD0B65-7E25-4063-B82E-E10DC452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1AC1C3-2CE7-43FA-BC5D-B3E17E1EA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953C56-14B5-42C1-928F-4EA1B6BA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16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148E8-65CB-4E0C-BBAD-367304659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980CAE-0F2E-4387-BAD1-DF31AE60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ECA662-B2A5-404C-9E9D-7A99CCA12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E3A2B0-8033-4EA2-823F-F16AED00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3E47BD-F45C-4F76-97F7-A8CDB1E2B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29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7C7498D-C5D1-4381-8771-73EBB62BD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90652C-B85B-4E46-90D3-C6236017D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3AE51C-46AE-4E0D-90AD-7B56C8090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DC982-C336-450A-B8F7-9F29232C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6B387D-CBC8-4F9B-B442-9CE2CF3D0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71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89F48D-8AD3-4BDC-8AE8-5A23E975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3DA684-92A3-4C8A-8776-72B1271A7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EFB58C-BBFA-483C-9198-FE930AF0D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0C0122-0868-41DB-B51B-B9649D26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6EA53F-3AAC-4DF4-8642-158D702D5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40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61D537-0EC8-4B73-A6F1-7A4765633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665B5C-0D16-4652-AACE-AABBF238E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5D98DA-C71F-41A0-B2DB-92BB169A4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37DFF5-3BB0-43A3-87C7-E7B967E1E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F661D2-77A3-4D26-A131-DCD883749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523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6600D2-BBA3-4C78-A2C4-C591C54F9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5A786A-813B-4B61-998B-127321C81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5A5460-2FE4-4151-B27A-45E0157F0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73B50-36DE-418F-B04C-DB4FB0732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16A705-6DC4-4359-8D9E-160D26CB4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CB1DF6-784C-482B-9956-962CC26C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50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A6686-DECE-4877-9AB4-842F86C03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2239E3-DD4C-4493-BDD9-180F4DED6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FBA304-2F53-427B-8013-47C3BDA44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B006C39-A6D2-49DE-A8BD-C842D35C6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B20C05-1E02-426B-B418-9E0339A45C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07704C-B107-4DBF-8735-139FBB074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8E0DA3F-4F87-4111-A333-8B1DCA4DA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84D106-AFB0-4CCC-9A8C-60FFC042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765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26B54E-CA16-4776-B011-7EE114062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780B94-B947-42A9-865A-DB8A8472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58C864-70B6-4618-B1AF-C8FD6C97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F014EA-C159-46E2-BE8D-DFC7EE81A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462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38D730-1CC7-4365-936E-17A581A5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2F61AB5-1FF1-4850-9837-32C9977A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EEEB76-E347-4A6C-9D64-0BD4E27C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29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49C05C-EB32-40A6-835A-0D1DFD589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53DB83-4774-4202-BD99-0F4278686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E77774-CCF7-4ACC-819C-68DB424B6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F432AF-3691-4102-B15E-724B5F5C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07DB7B-8F04-49D3-85B1-696C8FE63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951890-915D-4CB2-8B5A-52689402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489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BAFB3A-3E8D-454E-9895-69958217F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9C8983F-2E63-41A8-8FB4-5BA6BB5F9F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2B080B-3682-4FFA-9309-FDED71645B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773AEE-A421-4914-B4DD-9029B7CBE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2CA64F-E933-4D70-959C-982718B77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719D60-5C05-4E8D-A1F6-C0B9E506F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696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B45848F-7F65-4583-9BF1-13A7426A7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27D199-6E85-4C0D-9858-F5A122709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37B38D-25BF-4CCC-A149-F0CD496F2E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43D12-E3C6-4065-945A-66BB3033CC20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16135-04B0-45EF-97D2-06949A6E1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7EE526-EB5D-4417-94CA-730BFA08D2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F2838-948D-44DB-A565-C86AE85057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48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microsoft.com/office/2007/relationships/media" Target="../media/media1.mp4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EC3476-7D7B-42B2-8004-611B6778FD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YOLO face mask detector</a:t>
            </a:r>
            <a:br>
              <a:rPr lang="en-US" altLang="zh-CN" dirty="0"/>
            </a:br>
            <a:r>
              <a:rPr lang="en-US" altLang="zh-CN" sz="2800" dirty="0"/>
              <a:t>Zipei Chen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937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0">
            <a:extLst>
              <a:ext uri="{FF2B5EF4-FFF2-40B4-BE49-F238E27FC236}">
                <a16:creationId xmlns:a16="http://schemas.microsoft.com/office/drawing/2014/main" id="{ECEF6C2F-9906-4F89-9B4F-598E9F344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428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12CD6-A76F-439F-9C98-C0211D8FD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 descr="图片包含 图形用户界面&#10;&#10;描述已自动生成">
            <a:extLst>
              <a:ext uri="{FF2B5EF4-FFF2-40B4-BE49-F238E27FC236}">
                <a16:creationId xmlns:a16="http://schemas.microsoft.com/office/drawing/2014/main" id="{645B4B57-325E-4333-AE4A-D4AA67666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6" r="11201" b="-2"/>
          <a:stretch/>
        </p:blipFill>
        <p:spPr>
          <a:xfrm>
            <a:off x="649288" y="665163"/>
            <a:ext cx="2428875" cy="3230563"/>
          </a:xfrm>
          <a:prstGeom prst="rect">
            <a:avLst/>
          </a:prstGeom>
        </p:spPr>
      </p:pic>
      <p:pic>
        <p:nvPicPr>
          <p:cNvPr id="9" name="图片 8" descr="图形用户界面, 应用程序&#10;&#10;描述已自动生成">
            <a:extLst>
              <a:ext uri="{FF2B5EF4-FFF2-40B4-BE49-F238E27FC236}">
                <a16:creationId xmlns:a16="http://schemas.microsoft.com/office/drawing/2014/main" id="{E79AFCA2-70F3-45B6-95FE-5DB5BDBEAF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1" r="9295" b="1"/>
          <a:stretch/>
        </p:blipFill>
        <p:spPr>
          <a:xfrm>
            <a:off x="3152775" y="665163"/>
            <a:ext cx="2428875" cy="3230563"/>
          </a:xfrm>
          <a:prstGeom prst="rect">
            <a:avLst/>
          </a:prstGeom>
        </p:spPr>
      </p:pic>
      <p:pic>
        <p:nvPicPr>
          <p:cNvPr id="13" name="图片 12" descr="图形用户界面, 应用程序&#10;&#10;描述已自动生成">
            <a:extLst>
              <a:ext uri="{FF2B5EF4-FFF2-40B4-BE49-F238E27FC236}">
                <a16:creationId xmlns:a16="http://schemas.microsoft.com/office/drawing/2014/main" id="{AEFE1BCD-0FA1-4FB9-A4D4-3DD5C1F6B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5" y="665163"/>
            <a:ext cx="3394075" cy="3230563"/>
          </a:xfrm>
          <a:prstGeom prst="rect">
            <a:avLst/>
          </a:prstGeom>
        </p:spPr>
      </p:pic>
      <p:pic>
        <p:nvPicPr>
          <p:cNvPr id="11" name="图片 10" descr="长发的小孩&#10;&#10;描述已自动生成">
            <a:extLst>
              <a:ext uri="{FF2B5EF4-FFF2-40B4-BE49-F238E27FC236}">
                <a16:creationId xmlns:a16="http://schemas.microsoft.com/office/drawing/2014/main" id="{B6DBACDF-AA84-497D-A660-D97C2020FD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2" r="7857" b="-2"/>
          <a:stretch/>
        </p:blipFill>
        <p:spPr>
          <a:xfrm>
            <a:off x="9123363" y="665163"/>
            <a:ext cx="2428875" cy="323056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8D5E14-043B-4BEE-84D6-CF654531A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3680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Image prediction</a:t>
            </a:r>
          </a:p>
        </p:txBody>
      </p:sp>
    </p:spTree>
    <p:extLst>
      <p:ext uri="{BB962C8B-B14F-4D97-AF65-F5344CB8AC3E}">
        <p14:creationId xmlns:p14="http://schemas.microsoft.com/office/powerpoint/2010/main" val="894775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94522-4BB9-4496-AB9E-3C0B556DE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Video prediction:</a:t>
            </a:r>
            <a:endParaRPr lang="zh-CN" altLang="en-US" dirty="0"/>
          </a:p>
        </p:txBody>
      </p:sp>
      <p:pic>
        <p:nvPicPr>
          <p:cNvPr id="4" name="44d3fb2253ab01fa8284f05599078716">
            <a:hlinkClick r:id="" action="ppaction://media"/>
            <a:extLst>
              <a:ext uri="{FF2B5EF4-FFF2-40B4-BE49-F238E27FC236}">
                <a16:creationId xmlns:a16="http://schemas.microsoft.com/office/drawing/2014/main" id="{45BD526F-D2E3-4A20-9234-AACC4DA7D7C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518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80401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A7F3BF-8763-4074-AD77-92790AF31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D14FA-09F9-5248-9281-AF3045628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9356106" cy="1200329"/>
          </a:xfrm>
        </p:spPr>
        <p:txBody>
          <a:bodyPr anchor="t">
            <a:normAutofit/>
          </a:bodyPr>
          <a:lstStyle/>
          <a:p>
            <a:r>
              <a:rPr lang="en-CN" dirty="0"/>
              <a:t>Difficulties I met during this project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9648D6-B41B-42D0-A817-AE2607B0B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2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13369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55951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94200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F32414-852D-4C84-991B-33C859B72F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455225"/>
              </p:ext>
            </p:extLst>
          </p:nvPr>
        </p:nvGraphicFramePr>
        <p:xfrm>
          <a:off x="1188062" y="1825625"/>
          <a:ext cx="9356107" cy="439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612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9A4A4C-6071-504F-9F3F-F8CCFCA8C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The YOLO v5 face mask detector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5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9E541-79B9-DF4F-A041-2E02EE1E4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evolution of YOLO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Content Placeholder 7" descr="Timeline&#10;&#10;Description automatically generated">
            <a:extLst>
              <a:ext uri="{FF2B5EF4-FFF2-40B4-BE49-F238E27FC236}">
                <a16:creationId xmlns:a16="http://schemas.microsoft.com/office/drawing/2014/main" id="{AB8C1EF1-606C-6C4D-984B-4D183710E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51" b="13085"/>
          <a:stretch/>
        </p:blipFill>
        <p:spPr>
          <a:xfrm>
            <a:off x="4864608" y="1342254"/>
            <a:ext cx="6846363" cy="402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8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96BB16-C570-F64E-971F-9955713A1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CN" sz="3200" dirty="0"/>
              <a:t>YOLO V2:</a:t>
            </a:r>
            <a:br>
              <a:rPr lang="en-CN" sz="3200" dirty="0"/>
            </a:br>
            <a:endParaRPr lang="en-CN" sz="32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3680D-EB05-9C4E-9DBE-00D566BC0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It </a:t>
            </a:r>
            <a:r>
              <a:rPr lang="en-US" sz="1800" dirty="0" err="1"/>
              <a:t>i</a:t>
            </a:r>
            <a:r>
              <a:rPr lang="en-CN" sz="1800" dirty="0"/>
              <a:t>ntroduced prior anchor boxes instead of the automatically generated bounding box to make prediction.</a:t>
            </a:r>
          </a:p>
          <a:p>
            <a:pPr marL="0" indent="0">
              <a:buNone/>
            </a:pPr>
            <a:r>
              <a:rPr lang="en-US" sz="1800" dirty="0"/>
              <a:t>The number and size of anchor boxes are pre-determined by using the result of k-means algorithm.</a:t>
            </a:r>
            <a:endParaRPr lang="en-CN" sz="1800" dirty="0"/>
          </a:p>
          <a:p>
            <a:pPr marL="0" indent="0">
              <a:buNone/>
            </a:pPr>
            <a:endParaRPr lang="en-CN" sz="1800" dirty="0"/>
          </a:p>
          <a:p>
            <a:endParaRPr lang="en-C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66AE72-20D5-3049-9465-799788875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42" y="2729397"/>
            <a:ext cx="5359791" cy="3483864"/>
          </a:xfrm>
          <a:prstGeom prst="rect">
            <a:avLst/>
          </a:prstGeom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4C193E71-6403-064B-9793-B9FD1EB0B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781" y="3000808"/>
            <a:ext cx="5523082" cy="294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79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7C6FE5C0-2518-E240-8AE1-930C76C1D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28" y="2937041"/>
            <a:ext cx="4974336" cy="2437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FC80A2-25B5-704D-914D-1DA5E8143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338328"/>
            <a:ext cx="3685032" cy="1608328"/>
          </a:xfrm>
        </p:spPr>
        <p:txBody>
          <a:bodyPr>
            <a:normAutofit/>
          </a:bodyPr>
          <a:lstStyle/>
          <a:p>
            <a:r>
              <a:rPr lang="en-US" sz="3600" dirty="0"/>
              <a:t>Y</a:t>
            </a:r>
            <a:r>
              <a:rPr lang="en-CN" sz="3600" dirty="0"/>
              <a:t>olo v3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B946B0-74AA-43E6-8F1D-92617C647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100" y="338328"/>
            <a:ext cx="6675627" cy="160508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CN" sz="1300" dirty="0"/>
          </a:p>
          <a:p>
            <a:r>
              <a:rPr lang="en-CN" sz="1300" dirty="0"/>
              <a:t>BackBone: extract features</a:t>
            </a:r>
          </a:p>
          <a:p>
            <a:r>
              <a:rPr lang="en-CN" sz="1300" dirty="0"/>
              <a:t>Neck: applying FPN(featurized image pyramid) to </a:t>
            </a:r>
            <a:r>
              <a:rPr lang="en-US" sz="1300" dirty="0"/>
              <a:t>collect feature maps from different stages. </a:t>
            </a:r>
          </a:p>
          <a:p>
            <a:r>
              <a:rPr lang="en-CN" sz="1300" dirty="0"/>
              <a:t>Head: do prediction. Here we could get three featrue maps and each responsible for detecting different size of images. (performs good on both big and small objects)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AE8933D-164D-C147-851D-483BEE6D1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200" y="3153600"/>
            <a:ext cx="4465299" cy="209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863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D7CB6-BC53-1148-B9D6-83C4C5535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CN" sz="3200" dirty="0">
                <a:solidFill>
                  <a:srgbClr val="FFFFFF"/>
                </a:solidFill>
              </a:rPr>
              <a:t>YOLO V4</a:t>
            </a:r>
            <a:br>
              <a:rPr lang="en-CN" sz="3200" dirty="0">
                <a:solidFill>
                  <a:srgbClr val="FFFFFF"/>
                </a:solidFill>
              </a:rPr>
            </a:br>
            <a:r>
              <a:rPr lang="en-CN" sz="32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941F8-3A80-7248-9FC5-F9ADEB08A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9668" y="1273745"/>
            <a:ext cx="4023041" cy="1711538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Make the model learn to recognize objects in a smaller range. </a:t>
            </a:r>
          </a:p>
          <a:p>
            <a:r>
              <a:rPr lang="en-US" sz="1600" dirty="0"/>
              <a:t>significantly reduce the demand for batch-size thus decrease the demand for GPU resources.</a:t>
            </a:r>
            <a:endParaRPr lang="en-CN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98CF2-4D3E-7B46-8A26-C88EA778E2F0}"/>
              </a:ext>
            </a:extLst>
          </p:cNvPr>
          <p:cNvSpPr txBox="1"/>
          <p:nvPr/>
        </p:nvSpPr>
        <p:spPr>
          <a:xfrm>
            <a:off x="5369668" y="767834"/>
            <a:ext cx="4211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I</a:t>
            </a:r>
            <a:r>
              <a:rPr lang="en-CN" dirty="0"/>
              <a:t>ntroduced mosaic data augmentation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0CFAB2-AFB1-F74F-BDAE-C6FA6C5DC16E}"/>
              </a:ext>
            </a:extLst>
          </p:cNvPr>
          <p:cNvSpPr txBox="1"/>
          <p:nvPr/>
        </p:nvSpPr>
        <p:spPr>
          <a:xfrm>
            <a:off x="5369668" y="3244334"/>
            <a:ext cx="6873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Improved the backbone, neck and head model and increased the</a:t>
            </a:r>
          </a:p>
          <a:p>
            <a:r>
              <a:rPr lang="en-US" dirty="0"/>
              <a:t>    performance of the model significantly.</a:t>
            </a:r>
            <a:endParaRPr lang="en-CN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342E2A7-A903-E74F-B42C-8FF419596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61" y="3559782"/>
            <a:ext cx="3538031" cy="255153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73B75E1-A82A-524F-A454-B2707974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243" y="3976137"/>
            <a:ext cx="7616757" cy="223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62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8CBC-0E18-DC49-BBF7-BF2C721EF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CN" sz="6000" dirty="0">
                <a:solidFill>
                  <a:schemeClr val="accent5"/>
                </a:solidFill>
              </a:rPr>
              <a:t>YOLO V5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4D82E60-5E3B-4150-9695-EE96B625D3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2598725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221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61DB9-D211-A047-AEF7-84985EC7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CN" dirty="0"/>
              <a:t>rediction result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5267B-6DB7-FC4D-81E1-E22256F31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81" y="168411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</a:t>
            </a:r>
            <a:r>
              <a:rPr lang="en-CN" dirty="0"/>
              <a:t>erforms very good on detecting small and crowed objects by only training this model on 600 images!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848261-42A1-0A40-B6E8-5C9D8F2BA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50180"/>
            <a:ext cx="5445739" cy="348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65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46262C2-B8C1-4F88-89FE-672EC5180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60" y="1369938"/>
            <a:ext cx="3210854" cy="4114800"/>
          </a:xfrm>
        </p:spPr>
        <p:txBody>
          <a:bodyPr>
            <a:normAutofit/>
          </a:bodyPr>
          <a:lstStyle/>
          <a:p>
            <a:pPr algn="r"/>
            <a:r>
              <a:rPr lang="en-US" altLang="zh-CN"/>
              <a:t>Purpose for this project:</a:t>
            </a:r>
            <a:endParaRPr lang="zh-CN" alt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168614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2A8BD5-2FDA-4747-82F2-584480817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505" y="1371600"/>
            <a:ext cx="5872185" cy="4114800"/>
          </a:xfrm>
        </p:spPr>
        <p:txBody>
          <a:bodyPr anchor="ctr">
            <a:normAutofit/>
          </a:bodyPr>
          <a:lstStyle/>
          <a:p>
            <a:r>
              <a:rPr lang="en-US" altLang="zh-CN" sz="2200"/>
              <a:t>Due to the severity of Covid-19, it is our responsibilities to put our mask on before entering indoor places. </a:t>
            </a:r>
            <a:endParaRPr lang="zh-CN" altLang="en-US" sz="2200"/>
          </a:p>
        </p:txBody>
      </p:sp>
    </p:spTree>
    <p:extLst>
      <p:ext uri="{BB962C8B-B14F-4D97-AF65-F5344CB8AC3E}">
        <p14:creationId xmlns:p14="http://schemas.microsoft.com/office/powerpoint/2010/main" val="31540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740AA-B2F8-AF44-A4D9-2B4542CCF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en-CN" dirty="0"/>
              <a:t>ideo prediction</a:t>
            </a:r>
            <a:br>
              <a:rPr lang="en-US" dirty="0"/>
            </a:br>
            <a:r>
              <a:rPr lang="en-US" dirty="0"/>
              <a:t>(Two-stage YOLO v1 vs YOLO v5)</a:t>
            </a:r>
            <a:r>
              <a:rPr lang="en-CN" dirty="0"/>
              <a:t>:</a:t>
            </a:r>
          </a:p>
        </p:txBody>
      </p:sp>
      <p:pic>
        <p:nvPicPr>
          <p:cNvPr id="10" name="1638399427338424" descr="1638399427338424">
            <a:hlinkClick r:id="" action="ppaction://media"/>
            <a:extLst>
              <a:ext uri="{FF2B5EF4-FFF2-40B4-BE49-F238E27FC236}">
                <a16:creationId xmlns:a16="http://schemas.microsoft.com/office/drawing/2014/main" id="{3AC2DA93-8B81-EB49-9AC9-6B5D0C81DBE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51258" y="2080259"/>
            <a:ext cx="5275531" cy="3269171"/>
          </a:xfrm>
        </p:spPr>
      </p:pic>
      <p:pic>
        <p:nvPicPr>
          <p:cNvPr id="4" name="44d3fb2253ab01fa8284f05599078716">
            <a:hlinkClick r:id="" action="ppaction://media"/>
            <a:extLst>
              <a:ext uri="{FF2B5EF4-FFF2-40B4-BE49-F238E27FC236}">
                <a16:creationId xmlns:a16="http://schemas.microsoft.com/office/drawing/2014/main" id="{43EB465F-05DD-44E2-A8E2-FBC85974107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13625.33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4111" y="2080258"/>
            <a:ext cx="4829343" cy="326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3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B870BF-B01D-4FCA-ADDF-F517040E6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Training time</a:t>
            </a:r>
            <a:endParaRPr lang="zh-CN" altLang="en-US" dirty="0"/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2332D12F-0D17-475E-B091-909E4FE82D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15871"/>
              </p:ext>
            </p:extLst>
          </p:nvPr>
        </p:nvGraphicFramePr>
        <p:xfrm>
          <a:off x="838201" y="1793290"/>
          <a:ext cx="8971624" cy="2769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5605">
                  <a:extLst>
                    <a:ext uri="{9D8B030D-6E8A-4147-A177-3AD203B41FA5}">
                      <a16:colId xmlns:a16="http://schemas.microsoft.com/office/drawing/2014/main" val="298839550"/>
                    </a:ext>
                  </a:extLst>
                </a:gridCol>
                <a:gridCol w="3453413">
                  <a:extLst>
                    <a:ext uri="{9D8B030D-6E8A-4147-A177-3AD203B41FA5}">
                      <a16:colId xmlns:a16="http://schemas.microsoft.com/office/drawing/2014/main" val="1323361700"/>
                    </a:ext>
                  </a:extLst>
                </a:gridCol>
                <a:gridCol w="4092606">
                  <a:extLst>
                    <a:ext uri="{9D8B030D-6E8A-4147-A177-3AD203B41FA5}">
                      <a16:colId xmlns:a16="http://schemas.microsoft.com/office/drawing/2014/main" val="2777522152"/>
                    </a:ext>
                  </a:extLst>
                </a:gridCol>
              </a:tblGrid>
              <a:tr h="92327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Two Stage YOLO V1(600 images 60 epochs)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Yolo v5 (600 images 60 epochs)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616525"/>
                  </a:ext>
                </a:extLst>
              </a:tr>
              <a:tr h="923277">
                <a:tc>
                  <a:txBody>
                    <a:bodyPr/>
                    <a:lstStyle/>
                    <a:p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 hour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 minutes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272007"/>
                  </a:ext>
                </a:extLst>
              </a:tr>
              <a:tr h="923277">
                <a:tc>
                  <a:txBody>
                    <a:bodyPr/>
                    <a:lstStyle/>
                    <a:p>
                      <a:r>
                        <a:rPr lang="en-US" altLang="zh-CN" dirty="0"/>
                        <a:t>Device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GPU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GPU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96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761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27596-209C-1644-8C9D-A796F7CC7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E66E8-7B02-7C46-B267-AD62AE223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6049"/>
          </a:xfrm>
        </p:spPr>
        <p:txBody>
          <a:bodyPr>
            <a:normAutofit/>
          </a:bodyPr>
          <a:lstStyle/>
          <a:p>
            <a:r>
              <a:rPr lang="en-CN" dirty="0"/>
              <a:t>YOLO V5 performs much better than two-stage YOLO V1 in every espects: training time, training image required, inference time, accuracy, ability to handle small objects.</a:t>
            </a:r>
          </a:p>
          <a:p>
            <a:r>
              <a:rPr lang="en-US" dirty="0"/>
              <a:t>S</a:t>
            </a:r>
            <a:r>
              <a:rPr lang="en-CN" dirty="0"/>
              <a:t>everal ideas that I think may increase the performance of the two stage YOLO V1 without changing the main structure.</a:t>
            </a:r>
          </a:p>
          <a:p>
            <a:pPr lvl="1"/>
            <a:r>
              <a:rPr lang="en-CN" dirty="0"/>
              <a:t>1. do data augmentations just like YOLO v4 to the input image.</a:t>
            </a:r>
          </a:p>
          <a:p>
            <a:pPr lvl="1"/>
            <a:r>
              <a:rPr lang="en-CN" dirty="0"/>
              <a:t>2. remove the linear layers in YOLO V1 resiponsible for the classification task to increase the inference speed since there is only one class</a:t>
            </a:r>
          </a:p>
          <a:p>
            <a:pPr lvl="1"/>
            <a:r>
              <a:rPr lang="en-CN" dirty="0"/>
              <a:t>3. trained it for more epochs because the model is still converging when I trained it for </a:t>
            </a:r>
            <a:r>
              <a:rPr lang="en-CN" dirty="0">
                <a:solidFill>
                  <a:schemeClr val="tx2"/>
                </a:solidFill>
              </a:rPr>
              <a:t>60 epochs</a:t>
            </a:r>
            <a:r>
              <a:rPr lang="en-CN" dirty="0"/>
              <a:t>. </a:t>
            </a:r>
          </a:p>
          <a:p>
            <a:pPr lvl="1"/>
            <a:r>
              <a:rPr lang="en-CN" dirty="0"/>
              <a:t>4. </a:t>
            </a:r>
            <a:r>
              <a:rPr lang="en-US" dirty="0"/>
              <a:t>Add a Neck to get feature maps of different scales to make the model perform better on small objects.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566866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86DC-B9F1-544B-84AE-983BCAA6B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440" y="2486699"/>
            <a:ext cx="8629358" cy="14032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42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endParaRPr lang="en-US" sz="42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624685CC-4287-494B-A686-B7001F37D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2438399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085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455E78-2E2B-4F08-9E15-33AEE78D2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 have done in this project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497D1E-EEE8-4E82-AFA7-D22ABF25E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 implemented Two-stage YOLO V1 face mask detector from scratch.</a:t>
            </a:r>
          </a:p>
          <a:p>
            <a:pPr lvl="1"/>
            <a:r>
              <a:rPr lang="en-US" altLang="zh-CN" dirty="0"/>
              <a:t>Two-stage: YOLO v1 </a:t>
            </a:r>
            <a:r>
              <a:rPr lang="en-US" altLang="zh-CN" b="1" dirty="0"/>
              <a:t>face</a:t>
            </a:r>
            <a:r>
              <a:rPr lang="en-US" altLang="zh-CN" dirty="0"/>
              <a:t> detector + Alex Net </a:t>
            </a:r>
            <a:r>
              <a:rPr lang="en-US" altLang="zh-CN" b="1" dirty="0"/>
              <a:t>face mask </a:t>
            </a:r>
            <a:r>
              <a:rPr lang="en-US" altLang="zh-CN" dirty="0"/>
              <a:t>classifier</a:t>
            </a:r>
          </a:p>
          <a:p>
            <a:r>
              <a:rPr lang="en-US" altLang="zh-CN" dirty="0"/>
              <a:t>2. trained the YOLO v5 object detector on my own face mask dataset.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132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9A655-5B4C-8743-B3B2-FBAB992F7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The two-stage YOLO V1 face mask detector</a:t>
            </a:r>
            <a:b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YOLO V1 </a:t>
            </a:r>
            <a: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+ 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ALEX NET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60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5D17-A521-4C46-B040-B48C22766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inference steps of YOLO V1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90C3C9-EB16-426F-9E26-8AB5D0B0F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Input an image</a:t>
            </a:r>
          </a:p>
          <a:p>
            <a:r>
              <a:rPr lang="en-US" altLang="zh-CN" dirty="0"/>
              <a:t>Divide the image into multiple grids</a:t>
            </a:r>
          </a:p>
          <a:p>
            <a:r>
              <a:rPr lang="en-US" altLang="zh-CN" dirty="0"/>
              <a:t>Each gird will generate a bounding box and the class information (represented in the one-hot encoding form). A bounding box contains 5 values: [center x, center y, width, height, confidence score]</a:t>
            </a:r>
          </a:p>
          <a:p>
            <a:r>
              <a:rPr lang="en-US" altLang="zh-CN" dirty="0"/>
              <a:t>Using non-maximum suppression (NMS) to get the target bounding boxes. </a:t>
            </a:r>
            <a:r>
              <a:rPr lang="zh-CN" altLang="en-US" dirty="0"/>
              <a:t>（</a:t>
            </a:r>
            <a:r>
              <a:rPr lang="en-US" altLang="zh-CN" dirty="0"/>
              <a:t>set a threshold to remove unrelated boxes.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9704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39098-19E7-4035-BF7D-B28BB9683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altLang="zh-CN" sz="3700" dirty="0"/>
              <a:t>The structure of YOLO V1</a:t>
            </a:r>
            <a:endParaRPr lang="zh-CN" altLang="en-US" sz="37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27836B-0C48-43DA-9B83-988904BEE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altLang="zh-CN" sz="1700" dirty="0"/>
              <a:t>YOLO v1 applied a Convolutional Neural Network to output the bounding boxes information.</a:t>
            </a:r>
          </a:p>
          <a:p>
            <a:r>
              <a:rPr lang="en-US" altLang="zh-CN" sz="1700" dirty="0"/>
              <a:t>24 convolutional layers for extracting features + 2 linear layers for classification and bounding boxes regression.</a:t>
            </a:r>
          </a:p>
          <a:p>
            <a:r>
              <a:rPr lang="en-US" altLang="zh-CN" sz="1700" dirty="0"/>
              <a:t>Loss Function: center loss + width and height loss + object loss + no object loss + classification loss.</a:t>
            </a:r>
          </a:p>
          <a:p>
            <a:endParaRPr lang="en-US" altLang="zh-CN" sz="17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54A2F88-13CE-5749-99FC-3500F0CC0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2185890"/>
            <a:ext cx="6019331" cy="248297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66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6A049-A2EF-DD49-B6B8-8D61F26E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The Alex Net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27715-9BA3-9541-9B6B-EC382FFBF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CN" dirty="0"/>
              <a:t>rained on 4000 images with data augmentations(flip, crop)</a:t>
            </a:r>
          </a:p>
          <a:p>
            <a:r>
              <a:rPr lang="en-US" dirty="0"/>
              <a:t>V</a:t>
            </a:r>
            <a:r>
              <a:rPr lang="en-CN" dirty="0"/>
              <a:t>alidation accuracy reache</a:t>
            </a:r>
            <a:r>
              <a:rPr lang="en-US" dirty="0"/>
              <a:t>d</a:t>
            </a:r>
            <a:r>
              <a:rPr lang="en-CN" dirty="0"/>
              <a:t> 100%</a:t>
            </a:r>
          </a:p>
        </p:txBody>
      </p:sp>
    </p:spTree>
    <p:extLst>
      <p:ext uri="{BB962C8B-B14F-4D97-AF65-F5344CB8AC3E}">
        <p14:creationId xmlns:p14="http://schemas.microsoft.com/office/powerpoint/2010/main" val="2670587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35D10-78FE-134E-84BC-5EB605639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CN" dirty="0"/>
              <a:t>he two-stage YOLO v1 Facemask Detector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E2FB099-9007-0F43-8D87-1849EC5A7BD1}"/>
              </a:ext>
            </a:extLst>
          </p:cNvPr>
          <p:cNvSpPr/>
          <p:nvPr/>
        </p:nvSpPr>
        <p:spPr>
          <a:xfrm>
            <a:off x="2301766" y="2338551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bg1"/>
                </a:solidFill>
              </a:rPr>
              <a:t>YOLO V1 Face Detector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CA33AB-8E72-F64A-97B2-F4F0C022A13E}"/>
              </a:ext>
            </a:extLst>
          </p:cNvPr>
          <p:cNvCxnSpPr>
            <a:cxnSpLocks/>
          </p:cNvCxnSpPr>
          <p:nvPr/>
        </p:nvCxnSpPr>
        <p:spPr>
          <a:xfrm>
            <a:off x="4004442" y="3079531"/>
            <a:ext cx="882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1651580-9FCE-F944-8424-F1EFB251A9DF}"/>
              </a:ext>
            </a:extLst>
          </p:cNvPr>
          <p:cNvSpPr/>
          <p:nvPr/>
        </p:nvSpPr>
        <p:spPr>
          <a:xfrm>
            <a:off x="131378" y="2527738"/>
            <a:ext cx="1413337" cy="1166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  <a:r>
              <a:rPr lang="en-CN" dirty="0"/>
              <a:t>mage</a:t>
            </a:r>
            <a:endParaRPr lang="en-US" dirty="0"/>
          </a:p>
          <a:p>
            <a:pPr algn="ctr"/>
            <a:r>
              <a:rPr lang="en-CN" dirty="0"/>
              <a:t>(448*448*3)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AAFB5E0-51C5-9844-B5A1-E1AECD24F08D}"/>
              </a:ext>
            </a:extLst>
          </p:cNvPr>
          <p:cNvCxnSpPr>
            <a:cxnSpLocks/>
          </p:cNvCxnSpPr>
          <p:nvPr/>
        </p:nvCxnSpPr>
        <p:spPr>
          <a:xfrm>
            <a:off x="1434661" y="3074275"/>
            <a:ext cx="8671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8400ECA-9912-B543-8FDB-54475E26D17C}"/>
              </a:ext>
            </a:extLst>
          </p:cNvPr>
          <p:cNvSpPr/>
          <p:nvPr/>
        </p:nvSpPr>
        <p:spPr>
          <a:xfrm>
            <a:off x="4887310" y="2297245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Bounding boxes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895EDE-DF30-F44C-9160-0444E64E4479}"/>
              </a:ext>
            </a:extLst>
          </p:cNvPr>
          <p:cNvSpPr txBox="1"/>
          <p:nvPr/>
        </p:nvSpPr>
        <p:spPr>
          <a:xfrm>
            <a:off x="388883" y="2112579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CN" dirty="0"/>
              <a:t>nput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923C5E-A73F-DB4D-85C6-9C1C9BBC307A}"/>
              </a:ext>
            </a:extLst>
          </p:cNvPr>
          <p:cNvSpPr txBox="1"/>
          <p:nvPr/>
        </p:nvSpPr>
        <p:spPr>
          <a:xfrm>
            <a:off x="6695430" y="252773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NMS</a:t>
            </a:r>
            <a:endParaRPr lang="en-C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BA73865-21B2-5748-B475-F60C9AFE426B}"/>
              </a:ext>
            </a:extLst>
          </p:cNvPr>
          <p:cNvCxnSpPr>
            <a:cxnSpLocks/>
          </p:cNvCxnSpPr>
          <p:nvPr/>
        </p:nvCxnSpPr>
        <p:spPr>
          <a:xfrm>
            <a:off x="6589986" y="3032969"/>
            <a:ext cx="882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68E33C5-2B42-7044-B2FC-6BEC53FCC90C}"/>
              </a:ext>
            </a:extLst>
          </p:cNvPr>
          <p:cNvSpPr txBox="1"/>
          <p:nvPr/>
        </p:nvSpPr>
        <p:spPr>
          <a:xfrm>
            <a:off x="5244485" y="192454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  <a:endParaRPr lang="en-CN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1494EF0-904D-F54F-8690-89414E3CE49D}"/>
              </a:ext>
            </a:extLst>
          </p:cNvPr>
          <p:cNvSpPr/>
          <p:nvPr/>
        </p:nvSpPr>
        <p:spPr>
          <a:xfrm>
            <a:off x="7472854" y="2297245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Target bounding boxes</a:t>
            </a:r>
            <a:endParaRPr lang="en-CN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C11D20-9297-DA41-B4B4-757553B1ACF3}"/>
              </a:ext>
            </a:extLst>
          </p:cNvPr>
          <p:cNvCxnSpPr>
            <a:cxnSpLocks/>
          </p:cNvCxnSpPr>
          <p:nvPr/>
        </p:nvCxnSpPr>
        <p:spPr>
          <a:xfrm>
            <a:off x="9185698" y="3032969"/>
            <a:ext cx="8828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1B83B89-1D63-0343-BB44-BEF2F765CC5F}"/>
              </a:ext>
            </a:extLst>
          </p:cNvPr>
          <p:cNvSpPr/>
          <p:nvPr/>
        </p:nvSpPr>
        <p:spPr>
          <a:xfrm>
            <a:off x="10131972" y="2338551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Face image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(224*224*3)</a:t>
            </a:r>
            <a:endParaRPr lang="en-CN" dirty="0">
              <a:solidFill>
                <a:schemeClr val="bg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A43D2F-9DEF-8F4E-986F-91EF87877DC1}"/>
              </a:ext>
            </a:extLst>
          </p:cNvPr>
          <p:cNvCxnSpPr>
            <a:cxnSpLocks/>
          </p:cNvCxnSpPr>
          <p:nvPr/>
        </p:nvCxnSpPr>
        <p:spPr>
          <a:xfrm>
            <a:off x="10983310" y="3765327"/>
            <a:ext cx="0" cy="661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17A1615-8C52-0D48-8FC6-85BDF4BCA21F}"/>
              </a:ext>
            </a:extLst>
          </p:cNvPr>
          <p:cNvSpPr txBox="1"/>
          <p:nvPr/>
        </p:nvSpPr>
        <p:spPr>
          <a:xfrm>
            <a:off x="9270465" y="2663637"/>
            <a:ext cx="845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Crop&amp;</a:t>
            </a:r>
          </a:p>
          <a:p>
            <a:r>
              <a:rPr lang="en-US" dirty="0"/>
              <a:t>Resize</a:t>
            </a:r>
            <a:endParaRPr lang="en-C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D08B0-77FE-8A47-BF7F-9834EE458FA0}"/>
              </a:ext>
            </a:extLst>
          </p:cNvPr>
          <p:cNvSpPr txBox="1"/>
          <p:nvPr/>
        </p:nvSpPr>
        <p:spPr>
          <a:xfrm>
            <a:off x="10615789" y="1918534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  <a:endParaRPr lang="en-CN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DB33C8E-66C8-A14B-A145-73C19FEF7B48}"/>
              </a:ext>
            </a:extLst>
          </p:cNvPr>
          <p:cNvSpPr/>
          <p:nvPr/>
        </p:nvSpPr>
        <p:spPr>
          <a:xfrm>
            <a:off x="10231821" y="4442509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Alex Net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Classifier</a:t>
            </a:r>
            <a:endParaRPr lang="en-CN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4B6D041-3569-CB4E-89A2-3226D1D93975}"/>
              </a:ext>
            </a:extLst>
          </p:cNvPr>
          <p:cNvCxnSpPr>
            <a:cxnSpLocks/>
          </p:cNvCxnSpPr>
          <p:nvPr/>
        </p:nvCxnSpPr>
        <p:spPr>
          <a:xfrm flipH="1">
            <a:off x="9508892" y="5195887"/>
            <a:ext cx="8671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21300AC-4540-114D-832E-534BC8942439}"/>
              </a:ext>
            </a:extLst>
          </p:cNvPr>
          <p:cNvSpPr/>
          <p:nvPr/>
        </p:nvSpPr>
        <p:spPr>
          <a:xfrm>
            <a:off x="7806216" y="4460163"/>
            <a:ext cx="1702676" cy="1471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Label info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(face mask vs no face mask)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C9FF6E-324A-D648-88C0-CDCF8700C5B0}"/>
              </a:ext>
            </a:extLst>
          </p:cNvPr>
          <p:cNvSpPr txBox="1"/>
          <p:nvPr/>
        </p:nvSpPr>
        <p:spPr>
          <a:xfrm>
            <a:off x="8306336" y="4057412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  <a:endParaRPr lang="en-CN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977E9BF-2B44-B249-9B0B-A846322666DC}"/>
              </a:ext>
            </a:extLst>
          </p:cNvPr>
          <p:cNvCxnSpPr>
            <a:cxnSpLocks/>
          </p:cNvCxnSpPr>
          <p:nvPr/>
        </p:nvCxnSpPr>
        <p:spPr>
          <a:xfrm flipH="1">
            <a:off x="5360276" y="3429000"/>
            <a:ext cx="2112579" cy="1599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E4B42B0-C951-3D4A-B4DB-71BECA8A78E7}"/>
              </a:ext>
            </a:extLst>
          </p:cNvPr>
          <p:cNvCxnSpPr>
            <a:cxnSpLocks/>
          </p:cNvCxnSpPr>
          <p:nvPr/>
        </p:nvCxnSpPr>
        <p:spPr>
          <a:xfrm flipH="1">
            <a:off x="5360276" y="5155734"/>
            <a:ext cx="24406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546B326F-6D26-5C4C-9043-8A2395F4FD3C}"/>
              </a:ext>
            </a:extLst>
          </p:cNvPr>
          <p:cNvSpPr/>
          <p:nvPr/>
        </p:nvSpPr>
        <p:spPr>
          <a:xfrm>
            <a:off x="4030718" y="4612563"/>
            <a:ext cx="1303283" cy="1166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</a:t>
            </a:r>
            <a:endParaRPr lang="en-C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636C6A-00BA-2B46-A6FC-0F09AAC5636C}"/>
              </a:ext>
            </a:extLst>
          </p:cNvPr>
          <p:cNvSpPr txBox="1"/>
          <p:nvPr/>
        </p:nvSpPr>
        <p:spPr>
          <a:xfrm>
            <a:off x="5275034" y="5162877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Put labels upon the box</a:t>
            </a:r>
            <a:endParaRPr lang="en-C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E1608A-1AD5-4A4A-AF41-9B5FCA89A3A8}"/>
              </a:ext>
            </a:extLst>
          </p:cNvPr>
          <p:cNvSpPr txBox="1"/>
          <p:nvPr/>
        </p:nvSpPr>
        <p:spPr>
          <a:xfrm rot="19425382">
            <a:off x="5125933" y="3869175"/>
            <a:ext cx="2465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Drawing bounding box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8E6D17C-343F-D945-8BD1-2076D64777DD}"/>
              </a:ext>
            </a:extLst>
          </p:cNvPr>
          <p:cNvCxnSpPr>
            <a:cxnSpLocks/>
          </p:cNvCxnSpPr>
          <p:nvPr/>
        </p:nvCxnSpPr>
        <p:spPr>
          <a:xfrm>
            <a:off x="1147424" y="3765327"/>
            <a:ext cx="2857018" cy="1262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42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EA9472-9CF7-41B7-A7E7-5E8E358EC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Image prediction:</a:t>
            </a:r>
            <a:endParaRPr lang="zh-CN" altLang="en-US" dirty="0"/>
          </a:p>
        </p:txBody>
      </p:sp>
      <p:pic>
        <p:nvPicPr>
          <p:cNvPr id="5" name="内容占位符 4" descr="图形用户界面, 应用程序&#10;&#10;描述已自动生成">
            <a:extLst>
              <a:ext uri="{FF2B5EF4-FFF2-40B4-BE49-F238E27FC236}">
                <a16:creationId xmlns:a16="http://schemas.microsoft.com/office/drawing/2014/main" id="{B4989DDB-F6DA-44FE-994C-B071C552E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316" y="2303838"/>
            <a:ext cx="3591559" cy="3251617"/>
          </a:xfrm>
        </p:spPr>
      </p:pic>
      <p:pic>
        <p:nvPicPr>
          <p:cNvPr id="7" name="图片 6" descr="图片包含 图示&#10;&#10;描述已自动生成">
            <a:extLst>
              <a:ext uri="{FF2B5EF4-FFF2-40B4-BE49-F238E27FC236}">
                <a16:creationId xmlns:a16="http://schemas.microsoft.com/office/drawing/2014/main" id="{602871A2-66DA-4426-9F08-A28AC8180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03838"/>
            <a:ext cx="3591560" cy="3384638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F5DB838-D864-4735-BA19-40778E639837}"/>
              </a:ext>
            </a:extLst>
          </p:cNvPr>
          <p:cNvCxnSpPr>
            <a:cxnSpLocks/>
          </p:cNvCxnSpPr>
          <p:nvPr/>
        </p:nvCxnSpPr>
        <p:spPr>
          <a:xfrm>
            <a:off x="4429760" y="3693111"/>
            <a:ext cx="24681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EE56AF7-E9BE-7842-AE09-282C0A2D7541}"/>
              </a:ext>
            </a:extLst>
          </p:cNvPr>
          <p:cNvSpPr txBox="1"/>
          <p:nvPr/>
        </p:nvSpPr>
        <p:spPr>
          <a:xfrm>
            <a:off x="5363933" y="324433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NMS</a:t>
            </a:r>
          </a:p>
        </p:txBody>
      </p:sp>
    </p:spTree>
    <p:extLst>
      <p:ext uri="{BB962C8B-B14F-4D97-AF65-F5344CB8AC3E}">
        <p14:creationId xmlns:p14="http://schemas.microsoft.com/office/powerpoint/2010/main" val="601757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3134</TotalTime>
  <Words>840</Words>
  <Application>Microsoft Office PowerPoint</Application>
  <PresentationFormat>宽屏</PresentationFormat>
  <Paragraphs>98</Paragraphs>
  <Slides>23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等线</vt:lpstr>
      <vt:lpstr>等线 Light</vt:lpstr>
      <vt:lpstr>Arial</vt:lpstr>
      <vt:lpstr>Calibri</vt:lpstr>
      <vt:lpstr>Office 主题​​</vt:lpstr>
      <vt:lpstr>YOLO face mask detector Zipei Chen</vt:lpstr>
      <vt:lpstr>Purpose for this project:</vt:lpstr>
      <vt:lpstr>What I have done in this project</vt:lpstr>
      <vt:lpstr>The two-stage YOLO V1 face mask detector YOLO V1 + ALEX NET</vt:lpstr>
      <vt:lpstr>The inference steps of YOLO V1</vt:lpstr>
      <vt:lpstr>The structure of YOLO V1</vt:lpstr>
      <vt:lpstr>The Alex Net classifier</vt:lpstr>
      <vt:lpstr>The two-stage YOLO v1 Facemask Detector</vt:lpstr>
      <vt:lpstr>Image prediction:</vt:lpstr>
      <vt:lpstr>Image prediction</vt:lpstr>
      <vt:lpstr>Video prediction:</vt:lpstr>
      <vt:lpstr>Difficulties I met during this project</vt:lpstr>
      <vt:lpstr>The YOLO v5 face mask detector</vt:lpstr>
      <vt:lpstr>The evolution of YOLO </vt:lpstr>
      <vt:lpstr>YOLO V2: </vt:lpstr>
      <vt:lpstr>Yolo v3</vt:lpstr>
      <vt:lpstr>YOLO V4  </vt:lpstr>
      <vt:lpstr>YOLO V5</vt:lpstr>
      <vt:lpstr>Prediction result</vt:lpstr>
      <vt:lpstr>Video prediction (Two-stage YOLO v1 vs YOLO v5):</vt:lpstr>
      <vt:lpstr>Training time</vt:lpstr>
      <vt:lpstr>Conclusion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 face mask detector</dc:title>
  <dc:creator>Chen, Zipei</dc:creator>
  <cp:lastModifiedBy>Chen, Zipei</cp:lastModifiedBy>
  <cp:revision>80</cp:revision>
  <dcterms:created xsi:type="dcterms:W3CDTF">2021-11-30T04:25:39Z</dcterms:created>
  <dcterms:modified xsi:type="dcterms:W3CDTF">2021-12-13T23:38:31Z</dcterms:modified>
</cp:coreProperties>
</file>

<file path=docProps/thumbnail.jpeg>
</file>